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6" r:id="rId8"/>
    <p:sldId id="262" r:id="rId9"/>
    <p:sldId id="263" r:id="rId10"/>
    <p:sldId id="267" r:id="rId11"/>
    <p:sldId id="268" r:id="rId12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1" d="100"/>
          <a:sy n="91" d="100"/>
        </p:scale>
        <p:origin x="-786" y="87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fld id="{F023EC91-BECC-4249-9ECC-000E9884B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8035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11C5FC3C-B233-435C-9B3F-511C4CE7EEE4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7ADC31D0-C4ED-401B-88A6-D5F9D77A1467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B85DF9B4-15AD-4050-8FB8-6BC09ECF2F1F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3BCC0881-C73F-44A0-9F11-E82C85ACDB19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4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70CA8316-2C95-45A0-8D75-AE7E790759E5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D7A39AC8-C9F9-4042-BB2F-1F096C257F17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7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816ECB08-974D-4444-99E1-CCBC5B6BA89C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8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21.9.16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BBD11-4BD8-4D56-8933-AC874CF3E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4890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21.9.16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96FF9-1E66-4B35-9389-D80E36455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515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122363"/>
            <a:ext cx="2057400" cy="500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22363"/>
            <a:ext cx="6019800" cy="5003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21.9.16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23B11-3650-47D3-B094-A91061A0B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342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122363"/>
            <a:ext cx="7770813" cy="23860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21.9.16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16701-4F20-4346-A2BC-9D46934D6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8729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21.9.16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A1482-7AE1-41F6-A816-DDF2A472E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9231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21.9.16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C8E98-6C48-4AB4-9585-E2A39F895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4581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21.9.16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A3F13-0F72-4E6D-A249-0813ADAB8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1580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21.9.16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382D2-B1DA-44BD-9409-B9FF2574E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5097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21.9.16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3BDFB-F52F-46C6-97B4-A84FD2FE6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7426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21.9.16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C0B9E-4C4A-4EA9-9C36-A3FAE0CD5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8130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21.9.16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B85AF-B013-4FBC-85E4-5FCDB9065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8135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21.9.16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ED7D7-1E8D-40AC-ACC2-D48914488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8881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21.9.16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0BAA4-C0C1-4E80-8933-77DF0B275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9002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21.9.16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DA7E2-0946-4934-BFD5-6616D0B64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7181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21.9.16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4CBCB-188E-498C-A9CE-FFC347222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1257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21.9.16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B3552-831F-4B30-B3B4-B357362ED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343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21.9.16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A9B9C-0439-46FE-885E-4E37724E5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1055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21.9.16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E69D4-B814-4763-94CC-27FC8183C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064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21.9.16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20D4D-DDA8-4FE3-878B-33428CA59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035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21.9.16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2FC98-C0FB-4993-B7F6-EE27AE08C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241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21.9.16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EFE4A-A0E4-40A0-9847-EACB17C22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1737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21.9.16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22CAB-295E-49D4-8844-653D2A8B4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81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21.9.16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4F13F-AFCB-4A37-A708-4551C09AB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333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22363"/>
            <a:ext cx="7770813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3602038"/>
            <a:ext cx="6856413" cy="1654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algn="ctr" hangingPunct="1">
              <a:defRPr/>
            </a:pPr>
            <a:r>
              <a:rPr lang="en-GB" sz="3200">
                <a:solidFill>
                  <a:srgbClr val="000000"/>
                </a:solidFill>
              </a:rPr>
              <a:t>Образец подзаголовка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20558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B8B8B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r>
              <a:rPr lang="ru-RU"/>
              <a:t>21.9.16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20558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B8B8B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fld id="{A8C412BA-45D0-4241-9328-96AA6516C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20558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B8B8B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r>
              <a:rPr lang="ru-RU"/>
              <a:t>21.9.16</a:t>
            </a: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20558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B8B8B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fld id="{679E6C21-8F48-4614-A505-FAEA3CA04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908175" y="1412875"/>
            <a:ext cx="5413446" cy="535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ru-RU" sz="5400" b="1" i="1" dirty="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Проект</a:t>
            </a:r>
          </a:p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ru-RU" sz="5400" b="1" i="1" dirty="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« Скоро в школу»</a:t>
            </a:r>
          </a:p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endParaRPr lang="ru-RU" sz="5400" b="1" dirty="0">
              <a:solidFill>
                <a:srgbClr val="0070C0"/>
              </a:solidFill>
              <a:latin typeface="Calibri" charset="0"/>
            </a:endParaRPr>
          </a:p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Подготовила: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Фисюк</a:t>
            </a:r>
            <a:r>
              <a:rPr lang="ru-RU" b="1" dirty="0" smtClean="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 М.В.</a:t>
            </a:r>
          </a:p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г. Шарыпово</a:t>
            </a:r>
          </a:p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endParaRPr lang="ru-RU" b="1" dirty="0" smtClean="0">
              <a:solidFill>
                <a:srgbClr val="0070C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endParaRPr lang="ru-RU" b="1" dirty="0" smtClean="0">
              <a:solidFill>
                <a:srgbClr val="0070C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endParaRPr lang="ru-RU" b="1" dirty="0" smtClean="0">
              <a:solidFill>
                <a:srgbClr val="0070C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endParaRPr lang="ru-RU" b="1" dirty="0" smtClean="0">
              <a:solidFill>
                <a:srgbClr val="0070C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endParaRPr lang="ru-RU" b="1" dirty="0" smtClean="0">
              <a:solidFill>
                <a:srgbClr val="0070C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endParaRPr lang="ru-RU" b="1" dirty="0" smtClean="0">
              <a:solidFill>
                <a:srgbClr val="0070C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endParaRPr lang="ru-RU" b="1" dirty="0" smtClean="0">
              <a:solidFill>
                <a:srgbClr val="0070C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endParaRPr lang="ru-RU" b="1" dirty="0" smtClean="0">
              <a:solidFill>
                <a:srgbClr val="0070C0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21.9.16</a:t>
            </a: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t="15098" r="10716" b="23883"/>
          <a:stretch>
            <a:fillRect/>
          </a:stretch>
        </p:blipFill>
        <p:spPr bwMode="auto">
          <a:xfrm>
            <a:off x="428596" y="785794"/>
            <a:ext cx="2143237" cy="3326102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 b="12794"/>
          <a:stretch>
            <a:fillRect/>
          </a:stretch>
        </p:blipFill>
        <p:spPr bwMode="auto">
          <a:xfrm>
            <a:off x="2857488" y="3071810"/>
            <a:ext cx="2293844" cy="3128504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 t="13366" b="32728"/>
          <a:stretch>
            <a:fillRect/>
          </a:stretch>
        </p:blipFill>
        <p:spPr bwMode="auto">
          <a:xfrm>
            <a:off x="5429256" y="500042"/>
            <a:ext cx="3372125" cy="250033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6" name="Рисунок 5" descr="C:\Users\User_N1\Desktop\игра Учитель\IMG_446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3643314"/>
            <a:ext cx="2232248" cy="278472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00113" y="1484313"/>
            <a:ext cx="7272337" cy="421005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 проекта: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познавательно-творческий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дети подготовительной группы, воспитатели, родители, музыкальный руководитель, педагог- психолог.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Продолжительность: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сентября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 по май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Основное направление проекта: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информационно- познавательное.</a:t>
            </a:r>
          </a:p>
          <a:p>
            <a:pPr eaLnBrk="1" hangingPunct="1"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3" name="Заголовок 3"/>
          <p:cNvSpPr>
            <a:spLocks noGrp="1"/>
          </p:cNvSpPr>
          <p:nvPr>
            <p:ph type="title"/>
          </p:nvPr>
        </p:nvSpPr>
        <p:spPr bwMode="auto">
          <a:xfrm>
            <a:off x="1116013" y="692150"/>
            <a:ext cx="6911975" cy="9413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Цель проекта: </a:t>
            </a:r>
            <a:r>
              <a:rPr lang="ru-RU" b="1" i="1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формирование представления о школе, воспитание положительного отношения к школе у детей подготовительной группы.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5124" name="Содержимое 4"/>
          <p:cNvSpPr>
            <a:spLocks noGrp="1"/>
          </p:cNvSpPr>
          <p:nvPr>
            <p:ph idx="1"/>
          </p:nvPr>
        </p:nvSpPr>
        <p:spPr bwMode="auto">
          <a:xfrm>
            <a:off x="1116013" y="1773238"/>
            <a:ext cx="6911975" cy="43529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Задачи проекта:</a:t>
            </a:r>
            <a:r>
              <a:rPr lang="ru-RU" sz="2000" b="1" smtClean="0">
                <a:latin typeface="Times New Roman" pitchFamily="16" charset="0"/>
                <a:cs typeface="Times New Roman" pitchFamily="16" charset="0"/>
              </a:rPr>
              <a:t> 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smtClean="0">
                <a:latin typeface="Times New Roman" pitchFamily="16" charset="0"/>
                <a:cs typeface="Times New Roman" pitchFamily="16" charset="0"/>
              </a:rPr>
              <a:t>познакомить детей со школой и профессией учителя;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smtClean="0">
                <a:latin typeface="Times New Roman" pitchFamily="16" charset="0"/>
                <a:cs typeface="Times New Roman" pitchFamily="16" charset="0"/>
              </a:rPr>
              <a:t>создать предметно-развивающую среду для ознакомления воспитанников со школой (дидактические и сюжетно-ролевые игры);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smtClean="0">
                <a:latin typeface="Times New Roman" pitchFamily="16" charset="0"/>
                <a:cs typeface="Times New Roman" pitchFamily="16" charset="0"/>
              </a:rPr>
              <a:t>развивать связную речь детей, обогащать и активизировать словарь;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smtClean="0">
                <a:latin typeface="Times New Roman" pitchFamily="16" charset="0"/>
                <a:cs typeface="Times New Roman" pitchFamily="16" charset="0"/>
              </a:rPr>
              <a:t>способствовать взаимопониманию, дружелюбию, снятия чувства тревоги перед встречей со школой;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smtClean="0">
                <a:latin typeface="Times New Roman" pitchFamily="16" charset="0"/>
                <a:cs typeface="Times New Roman" pitchFamily="16" charset="0"/>
              </a:rPr>
              <a:t>повысить уровень родительской компетентности в вопросах пред школьной подготовки.</a:t>
            </a:r>
          </a:p>
          <a:p>
            <a:pPr eaLnBrk="1" hangingPunct="1"/>
            <a:endParaRPr lang="ru-RU" sz="2000" smtClean="0"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7" name="Содержимое 4"/>
          <p:cNvSpPr>
            <a:spLocks noGrp="1"/>
          </p:cNvSpPr>
          <p:nvPr>
            <p:ph idx="1"/>
          </p:nvPr>
        </p:nvSpPr>
        <p:spPr bwMode="auto">
          <a:xfrm>
            <a:off x="971550" y="765175"/>
            <a:ext cx="7200900" cy="53609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Актуальность проекта:</a:t>
            </a:r>
            <a:r>
              <a:rPr lang="ru-RU" sz="2000" smtClean="0">
                <a:latin typeface="Times New Roman" pitchFamily="16" charset="0"/>
                <a:cs typeface="Times New Roman" pitchFamily="16" charset="0"/>
              </a:rPr>
              <a:t> </a:t>
            </a:r>
          </a:p>
          <a:p>
            <a:pPr eaLnBrk="1" hangingPunct="1"/>
            <a:r>
              <a:rPr lang="ru-RU" sz="1400" smtClean="0">
                <a:latin typeface="Times New Roman" pitchFamily="16" charset="0"/>
                <a:cs typeface="Times New Roman" pitchFamily="16" charset="0"/>
              </a:rPr>
              <a:t>        Поступление в школу – серьёзный этап в жизни каждого ребёнка. И не секрет, что многие дети испытывают трудности в период адаптации к школе, новому распорядку дня, коллективу, учителю. Ребёнок открывает для себя совершенно новый мир.</a:t>
            </a:r>
          </a:p>
          <a:p>
            <a:pPr eaLnBrk="1" hangingPunct="1"/>
            <a:r>
              <a:rPr lang="ru-RU" sz="1400" smtClean="0">
                <a:latin typeface="Times New Roman" pitchFamily="16" charset="0"/>
                <a:cs typeface="Times New Roman" pitchFamily="16" charset="0"/>
              </a:rPr>
              <a:t>        Прежде всего, это ответственность. В первом классе он начинает свою общественно-трудовую жизнь. Главное, что необходимо ребёнку, - положительная мотивация к учению. Отношение ребёнка к школе формируется до того, как он в неё пойдёт. И здесь важную роль играет информация о школе и способ её подачи родителями и воспитателями ДОУ. Неслучайно вопросы подготовки детей к школе, преемственности в работе в числе главных тем для обсуждения специалистами, практиками дошкольных учреждений и школ. Для их решения предлагаются разные формы работы с детьми и взаимодействия с родителями.</a:t>
            </a:r>
          </a:p>
          <a:p>
            <a:pPr eaLnBrk="1" hangingPunct="1"/>
            <a:r>
              <a:rPr lang="ru-RU" sz="1400" smtClean="0">
                <a:latin typeface="Times New Roman" pitchFamily="16" charset="0"/>
                <a:cs typeface="Times New Roman" pitchFamily="16" charset="0"/>
              </a:rPr>
              <a:t>        Учитывая то, что в последнее время в практике дошкольного образования отдаётся предпочтение методу проектов, подготовка детей к школе на основе данного метода представляется наиболее эффективной.</a:t>
            </a:r>
          </a:p>
          <a:p>
            <a:pPr eaLnBrk="1" hangingPunct="1"/>
            <a:r>
              <a:rPr lang="ru-RU" sz="2000" b="1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Ожидаемый результат</a:t>
            </a:r>
            <a:r>
              <a:rPr lang="ru-RU" sz="200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: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1400" smtClean="0">
                <a:latin typeface="Times New Roman" pitchFamily="16" charset="0"/>
                <a:cs typeface="Times New Roman" pitchFamily="16" charset="0"/>
              </a:rPr>
              <a:t>формирование у детей мотивационной готовности к школе;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1400" smtClean="0">
                <a:latin typeface="Times New Roman" pitchFamily="16" charset="0"/>
                <a:cs typeface="Times New Roman" pitchFamily="16" charset="0"/>
              </a:rPr>
              <a:t>повышение родительской компетентности в вопросах пред школьной подготовки, благоприятное течение адаптационного школьного периода.</a:t>
            </a:r>
          </a:p>
          <a:p>
            <a:pPr eaLnBrk="1" hangingPunct="1"/>
            <a:endParaRPr lang="ru-RU" sz="1800" smtClean="0"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1" name="Заголовок 3"/>
          <p:cNvSpPr>
            <a:spLocks noGrp="1"/>
          </p:cNvSpPr>
          <p:nvPr>
            <p:ph type="title"/>
          </p:nvPr>
        </p:nvSpPr>
        <p:spPr bwMode="auto">
          <a:xfrm>
            <a:off x="971550" y="620713"/>
            <a:ext cx="7056438" cy="7969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80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Этапы работы</a:t>
            </a:r>
          </a:p>
        </p:txBody>
      </p:sp>
      <p:sp>
        <p:nvSpPr>
          <p:cNvPr id="7172" name="Содержимое 4"/>
          <p:cNvSpPr>
            <a:spLocks noGrp="1"/>
          </p:cNvSpPr>
          <p:nvPr>
            <p:ph idx="1"/>
          </p:nvPr>
        </p:nvSpPr>
        <p:spPr bwMode="auto">
          <a:xfrm>
            <a:off x="900113" y="1052513"/>
            <a:ext cx="7056437" cy="43529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600" u="sng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I </a:t>
            </a:r>
            <a:r>
              <a:rPr lang="ru-RU" sz="1600" u="sng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этап- подготовительный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6" charset="0"/>
                <a:cs typeface="Times New Roman" pitchFamily="16" charset="0"/>
              </a:rPr>
              <a:t>Выявление проблемы, формулирование цели и задач проекта, определение пути его реализации.</a:t>
            </a:r>
            <a:endParaRPr lang="ru-RU" sz="1400" u="sng" dirty="0" smtClean="0">
              <a:solidFill>
                <a:srgbClr val="FF0000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6" charset="0"/>
                <a:cs typeface="Times New Roman" pitchFamily="16" charset="0"/>
              </a:rPr>
              <a:t>Подготовить необходимый материал для познавательной и продуктивной деятельности (разработка конспектов НОД, бесед, консультаций для родителей).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6" charset="0"/>
                <a:cs typeface="Times New Roman" pitchFamily="16" charset="0"/>
              </a:rPr>
              <a:t>Создание предметно-развивающей среды школьной тематики : уголок  « Школьный класс».</a:t>
            </a:r>
          </a:p>
          <a:p>
            <a:pPr eaLnBrk="1" hangingPunct="1"/>
            <a:r>
              <a:rPr lang="en-US" sz="1600" u="sng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II </a:t>
            </a:r>
            <a:r>
              <a:rPr lang="ru-RU" sz="1600" u="sng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этап- основной</a:t>
            </a:r>
          </a:p>
          <a:p>
            <a:pPr algn="just" eaLnBrk="1" hangingPunct="1">
              <a:buFont typeface="Wingdings" pitchFamily="2" charset="2"/>
              <a:buChar char=""/>
            </a:pPr>
            <a:r>
              <a:rPr lang="ru-RU" sz="1400" dirty="0" smtClean="0">
                <a:latin typeface="Times New Roman" pitchFamily="16" charset="0"/>
                <a:cs typeface="Times New Roman" pitchFamily="16" charset="0"/>
              </a:rPr>
              <a:t>Реализация проекта в различных формах, методах и приемах совместной взросло-детской деятельности с учетом интеграции образовательных областей. </a:t>
            </a:r>
          </a:p>
          <a:p>
            <a:pPr algn="just" eaLnBrk="1" hangingPunct="1">
              <a:buFont typeface="Wingdings" pitchFamily="2" charset="2"/>
              <a:buChar char=""/>
            </a:pPr>
            <a:r>
              <a:rPr lang="ru-RU" sz="1400" dirty="0" smtClean="0">
                <a:latin typeface="Times New Roman" pitchFamily="16" charset="0"/>
                <a:cs typeface="Times New Roman" pitchFamily="16" charset="0"/>
              </a:rPr>
              <a:t>Индивидуальные беседы с родителями.</a:t>
            </a:r>
          </a:p>
          <a:p>
            <a:pPr eaLnBrk="1" hangingPunct="1"/>
            <a:r>
              <a:rPr lang="en-US" sz="1600" u="sng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III </a:t>
            </a:r>
            <a:r>
              <a:rPr lang="ru-RU" sz="1600" u="sng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этап- заключительный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6" charset="0"/>
                <a:cs typeface="Times New Roman" pitchFamily="16" charset="0"/>
              </a:rPr>
              <a:t>Оформление выставки рисунков «Скоро в школу».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6" charset="0"/>
                <a:cs typeface="Times New Roman" pitchFamily="16" charset="0"/>
              </a:rPr>
              <a:t>Проведение родительской встречи « Скоро в школу»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6" charset="0"/>
                <a:cs typeface="Times New Roman" pitchFamily="16" charset="0"/>
              </a:rPr>
              <a:t>Выпускной вечер « До свиданья, детский сад!»</a:t>
            </a:r>
          </a:p>
          <a:p>
            <a:pPr eaLnBrk="1" hangingPunct="1"/>
            <a:endParaRPr lang="ru-RU" sz="1600" dirty="0" smtClean="0">
              <a:solidFill>
                <a:srgbClr val="FF0000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21.9.16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79668" y="928670"/>
            <a:ext cx="2984663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Планирование деятельности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1397000"/>
          <a:ext cx="8153428" cy="45767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78454"/>
                <a:gridCol w="7174974"/>
              </a:tblGrid>
              <a:tr h="37081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Месяц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деятельности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</a:tr>
              <a:tr h="210297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Беседа « День знаний»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Рассматривание и составление рассказа по картине « Учитель»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Слушание музыкального произведения « Чему учат в школе?»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 сл. М.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Пляцковского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муз. В.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Шаинского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Обсуждение пословиц и поговорок о знаниях.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Чтение Л. А. Арсенова « Что такое школа?», Э.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Мошковская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 Подружки идут в школу», В. Берестов « Кто живет  портфеле?»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Дидактические игры: « Раз, два, три поскорей ты назови», « Что возьмем с собой в школу?»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Сюжетно- ролевая игра « День знаний»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Консультация для родителей « Готовим первоклассника»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Рисование « Букет первоклассника»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</a:tr>
              <a:tr h="210297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Беседа « Режим для школьника»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Обсуждение пословиц и поговорок .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Целевая экскурсия к зданию школы.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Слушание музыкального произведения «Если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 не было школ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 сл. Ю.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Энтина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муз. В.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Шаинского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Чтение Б.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Заходер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« Перемена»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Дидактические игры: « Режим дня школьника», « Бывает- не бывает»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Сюжетно- ролевая игра «Перемена»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Подвижная игра « Перемена»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Индивидуальные беседы с родителями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755650" y="404813"/>
          <a:ext cx="7632700" cy="6223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038"/>
                <a:gridCol w="66246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Месяц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деятельности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Рассказ воспитателя « Кто работает в школе?»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Слушание музыкального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произведения « Дважды два- четыре» ( сл. М.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Пляцковского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муз. В.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Шаинского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Чтение А.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Барто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 Звонки»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Обсуждение пословиц и поговорок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Словесная игра « Да- нет»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Аппликация « Закладка для учебника»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Дидактическая игра « Отыщи предметы»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Сюжетно- ролевая игра « В школе»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Беседа « Кто такой учитель»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Слушание музыкального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произведения « Наша школьная страна»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Чтение О.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Повещенко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 Учитель»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Словесная игра «Доскажи словечко»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Дидактическая игра «Что изменилось»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Сюжетно- ролевая игра «Урок  математики»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Советы родителям будущих первоклассников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Январь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Рассматривание сюжетной картинки « На уроке»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Заучивание скороговорки: ученик учил уроки, у него в чернилах щеки.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Слушание музыкального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произведения «Первоклашка» ( сл. Ю.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Энтина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муз. В.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Шаинского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Чтение А.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Барто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 По дороге в класс»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Пальчиковая гимнастика « В школу осенью пойду»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Эстафета « Собери портфель»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Словесные игры: « Назови какой…», « Что с собой возьмем мы в школу?»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Сюжетно- ролевая игра «Урок  физкультуры»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Обсуждение проблемной ситуации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 Что делать, если ты порвал книгу?»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Загадывание загадок о школе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Чтение Т.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Блажнова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 Будем с книгой дружить !»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Дидактические игры: « Кому, что нужно для работы?»,  « По сторонам посмотри, что нам нужно найди»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Сюжетно- ролевая игра «Магазин школьных принадлежностей»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755650" y="333375"/>
          <a:ext cx="7632700" cy="466883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36030"/>
                <a:gridCol w="6696670"/>
              </a:tblGrid>
              <a:tr h="3708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Месяц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деятельности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</a:tr>
              <a:tr h="173747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Март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Беседа « Правила поведения в школе»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Обсуждение проблемной ситуации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«Одноклассница заболела и не пришла в школу. Как поступят одноклассники ?»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Слушание музыкального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произведения «Нарядные пятерки»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Обсуждение пословиц и поговорок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Чтение стихотворения Н. Забила « Маленькая школьница»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Дидактические игры: «Можно- нельзя», «Продолжи…»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Словесная игра « Для чего мы ходим в школу?»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Рисование по замыслу « Как я представляю школу…»</a:t>
                      </a:r>
                    </a:p>
                  </a:txBody>
                  <a:tcPr marT="45723" marB="45723"/>
                </a:tc>
              </a:tr>
              <a:tr h="137169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Апрель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Беседа на тему безопасного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поведения « Один дома»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Слушание музыкального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произведения « Марш первоклассников» ( сл. М. Фролова, муз. В. Алексеева)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Заучивание стихотворения В.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Берестова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Читалочка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Дидактические игры: « Найди отличия», « Хорошо- плохо», « Четвертый лишний»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Сюжетно- ролевая игра « Школьники»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Родительская встреча « Скоро в школу»</a:t>
                      </a:r>
                    </a:p>
                  </a:txBody>
                  <a:tcPr marT="45723" marB="45723"/>
                </a:tc>
              </a:tr>
              <a:tr h="118880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Май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Беседа на тему безопасного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поведения «По дороге в школу»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Просмотр мультфильма « В стране невыученных уроков»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Слушание музыкального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произведения «Здравствуй, здравствуй, первый класс!» ( сл.В. Степанова, муз. С.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Стемпневского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Игра- соревнование « Первоклассник»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Выпускной вечер « До свиданья, детский сад!»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21.9.16</a:t>
            </a: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2143140" cy="2786082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 t="12129" b="2494"/>
          <a:stretch>
            <a:fillRect/>
          </a:stretch>
        </p:blipFill>
        <p:spPr bwMode="auto">
          <a:xfrm>
            <a:off x="3428992" y="357166"/>
            <a:ext cx="1997334" cy="2714644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 t="12683"/>
          <a:stretch>
            <a:fillRect/>
          </a:stretch>
        </p:blipFill>
        <p:spPr bwMode="auto">
          <a:xfrm>
            <a:off x="6572264" y="428605"/>
            <a:ext cx="2068772" cy="2643206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500438"/>
            <a:ext cx="1974258" cy="264907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 cstate="print"/>
          <a:srcRect t="7915" r="23093" b="6243"/>
          <a:stretch>
            <a:fillRect/>
          </a:stretch>
        </p:blipFill>
        <p:spPr bwMode="auto">
          <a:xfrm>
            <a:off x="3500430" y="3429000"/>
            <a:ext cx="2071702" cy="2799686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7" cstate="print"/>
          <a:srcRect l="13773" t="8358" r="12160"/>
          <a:stretch>
            <a:fillRect/>
          </a:stretch>
        </p:blipFill>
        <p:spPr bwMode="auto">
          <a:xfrm>
            <a:off x="6500826" y="3500438"/>
            <a:ext cx="2255470" cy="2798346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801</Words>
  <Application>Microsoft Office PowerPoint</Application>
  <PresentationFormat>Экран (4:3)</PresentationFormat>
  <Paragraphs>132</Paragraphs>
  <Slides>10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1_Тема Office</vt:lpstr>
      <vt:lpstr>Слайд 1</vt:lpstr>
      <vt:lpstr>Слайд 2</vt:lpstr>
      <vt:lpstr>Цель проекта: формирование представления о школе, воспитание положительного отношения к школе у детей подготовительной группы. </vt:lpstr>
      <vt:lpstr>Слайд 4</vt:lpstr>
      <vt:lpstr>Этапы работы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7</cp:lastModifiedBy>
  <cp:revision>44</cp:revision>
  <cp:lastPrinted>1601-01-01T00:00:00Z</cp:lastPrinted>
  <dcterms:created xsi:type="dcterms:W3CDTF">2013-11-19T02:52:05Z</dcterms:created>
  <dcterms:modified xsi:type="dcterms:W3CDTF">2022-10-22T14:36:32Z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XPowerLiteLastOptimized">
    <vt:lpwstr>249197</vt:lpwstr>
  </property>
  <property fmtid="{D5CDD505-2E9C-101B-9397-08002B2CF9AE}" pid="9" name="NXPowerLiteSettings">
    <vt:lpwstr>F6000400038000</vt:lpwstr>
  </property>
  <property fmtid="{D5CDD505-2E9C-101B-9397-08002B2CF9AE}" pid="10" name="NXPowerLiteVersion">
    <vt:lpwstr>D4.3.1</vt:lpwstr>
  </property>
  <property fmtid="{D5CDD505-2E9C-101B-9397-08002B2CF9AE}" pid="11" name="Notes">
    <vt:i4>0</vt:i4>
  </property>
  <property fmtid="{D5CDD505-2E9C-101B-9397-08002B2CF9AE}" pid="12" name="PresentationFormat">
    <vt:lpwstr>Экран (4:3)</vt:lpwstr>
  </property>
  <property fmtid="{D5CDD505-2E9C-101B-9397-08002B2CF9AE}" pid="13" name="ScaleCrop">
    <vt:bool>false</vt:bool>
  </property>
  <property fmtid="{D5CDD505-2E9C-101B-9397-08002B2CF9AE}" pid="14" name="ShareDoc">
    <vt:bool>false</vt:bool>
  </property>
  <property fmtid="{D5CDD505-2E9C-101B-9397-08002B2CF9AE}" pid="15" name="Slides">
    <vt:i4>2</vt:i4>
  </property>
</Properties>
</file>